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3" r:id="rId1"/>
  </p:sldMasterIdLst>
  <p:notesMasterIdLst>
    <p:notesMasterId r:id="rId12"/>
  </p:notesMasterIdLst>
  <p:handoutMasterIdLst>
    <p:handoutMasterId r:id="rId13"/>
  </p:handoutMasterIdLst>
  <p:sldIdLst>
    <p:sldId id="346" r:id="rId2"/>
    <p:sldId id="518" r:id="rId3"/>
    <p:sldId id="514" r:id="rId4"/>
    <p:sldId id="550" r:id="rId5"/>
    <p:sldId id="551" r:id="rId6"/>
    <p:sldId id="517" r:id="rId7"/>
    <p:sldId id="580" r:id="rId8"/>
    <p:sldId id="581" r:id="rId9"/>
    <p:sldId id="552" r:id="rId10"/>
    <p:sldId id="553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133"/>
    <a:srgbClr val="0E280F"/>
    <a:srgbClr val="1D0C2A"/>
    <a:srgbClr val="271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0" autoAdjust="0"/>
    <p:restoredTop sz="94629" autoAdjust="0"/>
  </p:normalViewPr>
  <p:slideViewPr>
    <p:cSldViewPr>
      <p:cViewPr varScale="1">
        <p:scale>
          <a:sx n="99" d="100"/>
          <a:sy n="99" d="100"/>
        </p:scale>
        <p:origin x="184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1" d="100"/>
          <a:sy n="61" d="100"/>
        </p:scale>
        <p:origin x="-1757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9871874-6B85-4357-BCAB-681A7B412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229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0C410AC-E150-44EF-B681-D4EC27631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1071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C410AC-E150-44EF-B681-D4EC276317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6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0FE55-B3A0-4B1B-AF13-E08C79D15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A0BFA-C05C-4C70-B5E8-FCEF01AF3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207A2-CE5A-4467-AE27-CA9515CE2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 baseline="0">
                <a:solidFill>
                  <a:srgbClr val="FFFF00"/>
                </a:solidFill>
                <a:latin typeface="+mj-lt"/>
              </a:defRPr>
            </a:lvl1pPr>
            <a:lvl2pPr>
              <a:defRPr b="1" i="0" baseline="0">
                <a:solidFill>
                  <a:srgbClr val="FFFF00"/>
                </a:solidFill>
                <a:latin typeface="+mj-lt"/>
              </a:defRPr>
            </a:lvl2pPr>
            <a:lvl3pPr>
              <a:defRPr b="1" i="0" baseline="0">
                <a:solidFill>
                  <a:srgbClr val="FFFF00"/>
                </a:solidFill>
                <a:latin typeface="+mj-lt"/>
              </a:defRPr>
            </a:lvl3pPr>
            <a:lvl4pPr>
              <a:defRPr b="1" i="0" baseline="0">
                <a:solidFill>
                  <a:srgbClr val="FFFF00"/>
                </a:solidFill>
                <a:latin typeface="+mj-lt"/>
              </a:defRPr>
            </a:lvl4pPr>
            <a:lvl5pPr>
              <a:defRPr b="1" i="0" baseline="0">
                <a:solidFill>
                  <a:srgbClr val="FFFF0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A5DD259-F43D-49C7-B106-B53B1EF247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40CED-332C-4100-93D8-D034F1917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064B1-D679-4886-ABAA-018B9BA4C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72220-7DD7-45EC-A4BE-3ECF38C92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1A138-C9F3-42AE-99D5-0E6F86361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0D055-8738-49AB-98CE-64F73C18A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116AC-3163-424F-8E79-4E44F9A83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01397-8F8C-486A-B623-03004FAF7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lasticWrap/>
                    </a14:imgEffect>
                    <a14:imgEffect>
                      <a14:sharpenSoften amount="-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8A5DD259-F43D-49C7-B106-B53B1EF24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23" r:id="rId2"/>
    <p:sldLayoutId id="2147483932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33" r:id="rId9"/>
    <p:sldLayoutId id="2147483929" r:id="rId10"/>
    <p:sldLayoutId id="2147483930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5000" b="1" kern="1200">
          <a:solidFill>
            <a:srgbClr val="FF00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 b="1">
          <a:solidFill>
            <a:srgbClr val="FF00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000" b="1">
          <a:solidFill>
            <a:srgbClr val="FF00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000" b="1">
          <a:solidFill>
            <a:srgbClr val="FF00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000" b="1">
          <a:solidFill>
            <a:srgbClr val="FF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 b="1">
          <a:solidFill>
            <a:srgbClr val="FF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 b="1">
          <a:solidFill>
            <a:srgbClr val="FF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 b="1">
          <a:solidFill>
            <a:srgbClr val="FF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 b="1">
          <a:solidFill>
            <a:srgbClr val="FF0000"/>
          </a:solidFill>
          <a:latin typeface="Arial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4743" y="533401"/>
            <a:ext cx="8839199" cy="1219200"/>
          </a:xfrm>
        </p:spPr>
        <p:txBody>
          <a:bodyPr>
            <a:noAutofit/>
          </a:bodyPr>
          <a:lstStyle/>
          <a:p>
            <a:pPr algn="ctr"/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3200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Principles of Pedal Evidence  </a:t>
            </a:r>
            <a:br>
              <a:rPr lang="en-US" sz="4400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45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Subtitle 4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22098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sz="2800" dirty="0"/>
          </a:p>
          <a:p>
            <a:pPr algn="ctr"/>
            <a:endParaRPr lang="en-US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contrast="1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89" t="2129" r="23023" b="4629"/>
          <a:stretch/>
        </p:blipFill>
        <p:spPr>
          <a:xfrm>
            <a:off x="3943645" y="1197628"/>
            <a:ext cx="3493220" cy="4515626"/>
          </a:xfrm>
          <a:prstGeom prst="rect">
            <a:avLst/>
          </a:prstGeom>
        </p:spPr>
      </p:pic>
      <p:pic>
        <p:nvPicPr>
          <p:cNvPr id="9" name="Picture 1" descr="C:\Users\pc\Documents\01Forensic\Forensic Case Wisconsin\Wausau Homicide Case 029 color enhanced.ti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95399" y="1805207"/>
            <a:ext cx="3099457" cy="330046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relaxedInset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962" y="5907062"/>
            <a:ext cx="5310076" cy="8413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66800"/>
            <a:ext cx="91440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5400" b="1" dirty="0">
              <a:solidFill>
                <a:srgbClr val="0BD0D9">
                  <a:tint val="90000"/>
                  <a:satMod val="120000"/>
                </a:srgb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br>
              <a:rPr lang="en-US" sz="5400" b="1" dirty="0">
                <a:solidFill>
                  <a:srgbClr val="0BD0D9">
                    <a:tint val="90000"/>
                    <a:satMod val="12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800" b="1" dirty="0">
                <a:solidFill>
                  <a:srgbClr val="0BD0D9">
                    <a:tint val="90000"/>
                    <a:satMod val="12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ea typeface="+mj-ea"/>
                <a:cs typeface="+mj-cs"/>
              </a:rPr>
              <a:t>  </a:t>
            </a:r>
            <a:br>
              <a:rPr lang="en-US" sz="5400" b="1" dirty="0">
                <a:solidFill>
                  <a:srgbClr val="0BD0D9">
                    <a:tint val="90000"/>
                    <a:satMod val="12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6211669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>
                <a:latin typeface="+mj-lt"/>
              </a:rPr>
              <a:t>Image by Wisconsin State Crime Lab</a:t>
            </a:r>
          </a:p>
          <a:p>
            <a:pPr lvl="0"/>
            <a:r>
              <a:rPr lang="en-US" sz="1200" dirty="0">
                <a:solidFill>
                  <a:prstClr val="black"/>
                </a:solidFill>
                <a:latin typeface="Arial Black" pitchFamily="34" charset="0"/>
              </a:rPr>
              <a:t>   </a:t>
            </a:r>
          </a:p>
        </p:txBody>
      </p:sp>
      <p:pic>
        <p:nvPicPr>
          <p:cNvPr id="1027" name="Picture 3" descr="C:\Users\pc\Documents\0001 Become An Expert\forensic3\mount morris motel waushara wi sm.jpg"/>
          <p:cNvPicPr>
            <a:picLocks noChangeAspect="1" noChangeArrowheads="1"/>
          </p:cNvPicPr>
          <p:nvPr/>
        </p:nvPicPr>
        <p:blipFill>
          <a:blip r:embed="rId2" cstate="print">
            <a:lum bright="2000" contrast="26000"/>
          </a:blip>
          <a:srcRect/>
          <a:stretch>
            <a:fillRect/>
          </a:stretch>
        </p:blipFill>
        <p:spPr bwMode="auto">
          <a:xfrm>
            <a:off x="765794" y="914400"/>
            <a:ext cx="7612412" cy="5099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10631" y="228600"/>
            <a:ext cx="81227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March 2013 Waushara, Wisconsin </a:t>
            </a:r>
          </a:p>
        </p:txBody>
      </p:sp>
    </p:spTree>
    <p:extLst>
      <p:ext uri="{BB962C8B-B14F-4D97-AF65-F5344CB8AC3E}">
        <p14:creationId xmlns:p14="http://schemas.microsoft.com/office/powerpoint/2010/main" val="840291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848600" cy="121920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</a:rPr>
              <a:t>Forensic</a:t>
            </a:r>
            <a:r>
              <a:rPr lang="en-US" sz="6000" dirty="0">
                <a:solidFill>
                  <a:srgbClr val="FFFF00"/>
                </a:solidFill>
              </a:rPr>
              <a:t> Podiatry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828800"/>
            <a:ext cx="8077200" cy="2286000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scientific application of podiatry and forensic science to address a legal issue related to feet, gait, footwear or footprints.</a:t>
            </a:r>
          </a:p>
        </p:txBody>
      </p:sp>
    </p:spTree>
    <p:extLst>
      <p:ext uri="{BB962C8B-B14F-4D97-AF65-F5344CB8AC3E}">
        <p14:creationId xmlns:p14="http://schemas.microsoft.com/office/powerpoint/2010/main" val="1924256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harpenSoften amount="-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351" y="594542"/>
            <a:ext cx="9214489" cy="89636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Forensic Podiatry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 Case Areas   </a:t>
            </a:r>
          </a:p>
        </p:txBody>
      </p:sp>
      <p:pic>
        <p:nvPicPr>
          <p:cNvPr id="5" name="Picture 2" descr="C:\Users\pc\Documents\0001 Become An Expert\marketing\Dr Nirenberg examines Smithfield case shoe (2).JPG"/>
          <p:cNvPicPr>
            <a:picLocks noChangeAspect="1" noChangeArrowheads="1"/>
          </p:cNvPicPr>
          <p:nvPr/>
        </p:nvPicPr>
        <p:blipFill rotWithShape="1">
          <a:blip r:embed="rId4" cstate="print">
            <a:lum bright="4000" contrast="32000"/>
          </a:blip>
          <a:srcRect l="21252" t="13236" r="18497" b="8968"/>
          <a:stretch/>
        </p:blipFill>
        <p:spPr bwMode="auto">
          <a:xfrm>
            <a:off x="457200" y="1600201"/>
            <a:ext cx="2463983" cy="4750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3" r="23484" b="53367"/>
          <a:stretch/>
        </p:blipFill>
        <p:spPr>
          <a:xfrm>
            <a:off x="2318157" y="1864487"/>
            <a:ext cx="3733800" cy="2110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5105400" y="6039729"/>
            <a:ext cx="4724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CCTV photo - FGA Services. 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Post-Mortem photo - Wisconsin Crime Lab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Footprint photo – </a:t>
            </a:r>
            <a:r>
              <a:rPr lang="en-US" sz="1400" dirty="0" err="1">
                <a:solidFill>
                  <a:schemeClr val="bg1"/>
                </a:solidFill>
              </a:rPr>
              <a:t>Bothel</a:t>
            </a:r>
            <a:r>
              <a:rPr lang="en-US" sz="1400" dirty="0">
                <a:solidFill>
                  <a:schemeClr val="bg1"/>
                </a:solidFill>
              </a:rPr>
              <a:t>, WA Police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2" t="-3059" r="10181" b="9384"/>
          <a:stretch/>
        </p:blipFill>
        <p:spPr>
          <a:xfrm>
            <a:off x="6434107" y="1258019"/>
            <a:ext cx="2397666" cy="4427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5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800" y="3365671"/>
            <a:ext cx="3086523" cy="1966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4150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History (Brief)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4389437"/>
          </a:xfrm>
        </p:spPr>
        <p:txBody>
          <a:bodyPr/>
          <a:lstStyle/>
          <a:p>
            <a:endParaRPr lang="en-US" sz="3200" dirty="0"/>
          </a:p>
          <a:p>
            <a:r>
              <a:rPr lang="en-US" sz="3200" dirty="0"/>
              <a:t>1862 Bloody Footprint Scotland</a:t>
            </a:r>
          </a:p>
          <a:p>
            <a:r>
              <a:rPr lang="en-US" sz="3200" dirty="0"/>
              <a:t>Muir 1935 </a:t>
            </a:r>
            <a:r>
              <a:rPr lang="en-US" sz="3200" dirty="0" err="1"/>
              <a:t>Ainhum</a:t>
            </a:r>
            <a:r>
              <a:rPr lang="en-US" sz="3200" dirty="0"/>
              <a:t> 5</a:t>
            </a:r>
            <a:r>
              <a:rPr lang="en-US" sz="3200" baseline="30000" dirty="0"/>
              <a:t>th</a:t>
            </a:r>
            <a:r>
              <a:rPr lang="en-US" sz="3200" dirty="0"/>
              <a:t> toe case</a:t>
            </a:r>
          </a:p>
          <a:p>
            <a:r>
              <a:rPr lang="en-US" sz="3200" dirty="0"/>
              <a:t>Norman Gunn 1971 - 2005 (Canada)</a:t>
            </a:r>
          </a:p>
          <a:p>
            <a:r>
              <a:rPr lang="en-US" sz="3200" dirty="0" err="1"/>
              <a:t>Valmassy</a:t>
            </a:r>
            <a:r>
              <a:rPr lang="en-US" sz="3200" dirty="0"/>
              <a:t> and Smith </a:t>
            </a:r>
          </a:p>
          <a:p>
            <a:r>
              <a:rPr lang="en-US" sz="3200" dirty="0"/>
              <a:t>DiMaggio  1989 (USA)</a:t>
            </a:r>
          </a:p>
          <a:p>
            <a:r>
              <a:rPr lang="en-US" sz="3200" dirty="0"/>
              <a:t>Sara Jones 1990s (Australia) </a:t>
            </a:r>
          </a:p>
          <a:p>
            <a:r>
              <a:rPr lang="en-US" sz="3200" dirty="0"/>
              <a:t>Haydn Kelly 2000 (UK)</a:t>
            </a:r>
          </a:p>
          <a:p>
            <a:r>
              <a:rPr lang="en-US" sz="3200" dirty="0"/>
              <a:t>American Society of Forensic Podiatry 2003 </a:t>
            </a:r>
          </a:p>
          <a:p>
            <a:pPr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199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4389437"/>
          </a:xfrm>
        </p:spPr>
        <p:txBody>
          <a:bodyPr/>
          <a:lstStyle/>
          <a:p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American Society of Forensic Podiatry </a:t>
            </a:r>
          </a:p>
          <a:p>
            <a:pPr marL="0" indent="0" algn="ctr">
              <a:buNone/>
            </a:pPr>
            <a:endParaRPr lang="en-US" sz="3200" dirty="0"/>
          </a:p>
          <a:p>
            <a:pPr algn="ctr">
              <a:buNone/>
            </a:pPr>
            <a:r>
              <a:rPr lang="en-US" sz="3200" b="0" dirty="0"/>
              <a:t>“…promote the use of podiatry in forensics cases, utilizing the analysis and evaluation of evidence related to the human foot…”</a:t>
            </a:r>
            <a:r>
              <a:rPr lang="en-US" sz="3200" dirty="0">
                <a:solidFill>
                  <a:srgbClr val="FFC000"/>
                </a:solidFill>
              </a:rPr>
              <a:t>  </a:t>
            </a:r>
          </a:p>
          <a:p>
            <a:pPr algn="ctr">
              <a:buNone/>
            </a:pPr>
            <a:endParaRPr lang="en-US" sz="3200" dirty="0">
              <a:solidFill>
                <a:srgbClr val="FFC000"/>
              </a:solidFill>
            </a:endParaRPr>
          </a:p>
          <a:p>
            <a:pPr algn="ctr">
              <a:buNone/>
            </a:pPr>
            <a:r>
              <a:rPr lang="en-US" sz="3200" dirty="0">
                <a:solidFill>
                  <a:srgbClr val="FFC000"/>
                </a:solidFill>
              </a:rPr>
              <a:t>www.theasfp.org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667000" y="6356350"/>
            <a:ext cx="3352800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250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784" y="493996"/>
            <a:ext cx="8534400" cy="10888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Foot Variation/Pathology</a:t>
            </a:r>
            <a:br>
              <a:rPr lang="en-US" dirty="0">
                <a:solidFill>
                  <a:srgbClr val="FFFF00"/>
                </a:solidFill>
              </a:rPr>
            </a:br>
            <a:endParaRPr lang="en-US" sz="49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 descr="C:\Users\pc\Pictures\Podiatry April 2008\2008_04_20\IMG_4674.JPG"/>
          <p:cNvPicPr>
            <a:picLocks noChangeAspect="1" noChangeArrowheads="1"/>
          </p:cNvPicPr>
          <p:nvPr/>
        </p:nvPicPr>
        <p:blipFill rotWithShape="1">
          <a:blip r:embed="rId2" cstate="print"/>
          <a:srcRect t="6718" r="3798" b="14062"/>
          <a:stretch/>
        </p:blipFill>
        <p:spPr bwMode="auto">
          <a:xfrm>
            <a:off x="4431289" y="1193966"/>
            <a:ext cx="4503895" cy="2781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C:\Users\pc\Pictures\Podiatry April 2008\2008_04_23\IMG_4696.JPG"/>
          <p:cNvPicPr>
            <a:picLocks noChangeAspect="1" noChangeArrowheads="1"/>
          </p:cNvPicPr>
          <p:nvPr/>
        </p:nvPicPr>
        <p:blipFill rotWithShape="1">
          <a:blip r:embed="rId3" cstate="print">
            <a:lum bright="15000" contrast="21000"/>
          </a:blip>
          <a:srcRect t="11132" r="12781" b="8868"/>
          <a:stretch/>
        </p:blipFill>
        <p:spPr bwMode="auto">
          <a:xfrm>
            <a:off x="327042" y="1032554"/>
            <a:ext cx="4147627" cy="2926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095" t="1" r="998" b="-5161"/>
          <a:stretch/>
        </p:blipFill>
        <p:spPr bwMode="auto">
          <a:xfrm>
            <a:off x="2581102" y="3636815"/>
            <a:ext cx="4023360" cy="2926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pc\Pictures\0001BLOG\Hallux Varus Pre Op.jpg"/>
          <p:cNvPicPr>
            <a:picLocks noChangeAspect="1" noChangeArrowheads="1"/>
          </p:cNvPicPr>
          <p:nvPr/>
        </p:nvPicPr>
        <p:blipFill rotWithShape="1">
          <a:blip r:embed="rId5" cstate="print"/>
          <a:srcRect l="319" t="3998" r="-458" b="1606"/>
          <a:stretch/>
        </p:blipFill>
        <p:spPr bwMode="auto">
          <a:xfrm>
            <a:off x="6357138" y="3742734"/>
            <a:ext cx="2286000" cy="2871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lum bright="3000" contrast="4000"/>
          </a:blip>
          <a:srcRect l="7535" r="-2891"/>
          <a:stretch/>
        </p:blipFill>
        <p:spPr bwMode="auto">
          <a:xfrm>
            <a:off x="480550" y="3636815"/>
            <a:ext cx="2457576" cy="2860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5861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971550"/>
            <a:ext cx="6629400" cy="7429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Footprints Have Dermal Ridges </a:t>
            </a:r>
          </a:p>
        </p:txBody>
      </p:sp>
      <p:pic>
        <p:nvPicPr>
          <p:cNvPr id="1026" name="Picture 2" descr="C:\Users\pc\Documents\0001 Become An Expert\Forensic Footprints\P1200047.JPG"/>
          <p:cNvPicPr>
            <a:picLocks noChangeAspect="1" noChangeArrowheads="1"/>
          </p:cNvPicPr>
          <p:nvPr/>
        </p:nvPicPr>
        <p:blipFill>
          <a:blip r:embed="rId2" cstate="print">
            <a:lum bright="8000" contrast="26000"/>
          </a:blip>
          <a:srcRect l="16764" t="10518" r="8619"/>
          <a:stretch>
            <a:fillRect/>
          </a:stretch>
        </p:blipFill>
        <p:spPr bwMode="auto">
          <a:xfrm>
            <a:off x="990601" y="1828800"/>
            <a:ext cx="4423430" cy="298401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402" t="6175" r="1201"/>
          <a:stretch>
            <a:fillRect/>
          </a:stretch>
        </p:blipFill>
        <p:spPr bwMode="auto">
          <a:xfrm>
            <a:off x="4629150" y="3314701"/>
            <a:ext cx="3874927" cy="293369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63500" dist="63500" dir="3600000" sx="102000" sy="102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9027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pc\Documents\0001 Become An Expert\Forensic Photography\2015-08-07\newborn baby footprint.JPG"/>
          <p:cNvPicPr>
            <a:picLocks noChangeAspect="1" noChangeArrowheads="1"/>
          </p:cNvPicPr>
          <p:nvPr/>
        </p:nvPicPr>
        <p:blipFill>
          <a:blip r:embed="rId2" cstate="print"/>
          <a:srcRect l="4159" t="713" r="7279" b="7126"/>
          <a:stretch>
            <a:fillRect/>
          </a:stretch>
        </p:blipFill>
        <p:spPr bwMode="auto">
          <a:xfrm>
            <a:off x="3829051" y="2057400"/>
            <a:ext cx="1732618" cy="263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7200" y="1143000"/>
            <a:ext cx="5562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Feet May Have Skin Creases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8725" y="5516002"/>
            <a:ext cx="66865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Image on left By </a:t>
            </a:r>
            <a:r>
              <a:rPr lang="en-US" sz="1050" dirty="0" err="1"/>
              <a:t>Pawel</a:t>
            </a:r>
            <a:r>
              <a:rPr lang="en-US" sz="1050" dirty="0"/>
              <a:t> </a:t>
            </a:r>
            <a:r>
              <a:rPr lang="en-US" sz="1050" dirty="0" err="1"/>
              <a:t>Loj</a:t>
            </a:r>
            <a:r>
              <a:rPr lang="en-US" sz="1050" dirty="0"/>
              <a:t> (Flickr: mutant) [CC BY 2.0 (http://creativecommons.org/licenses/by/2.0)], via Wikimedia Commons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6790" r="4527"/>
          <a:stretch>
            <a:fillRect/>
          </a:stretch>
        </p:blipFill>
        <p:spPr bwMode="auto">
          <a:xfrm>
            <a:off x="1530714" y="2114550"/>
            <a:ext cx="2077954" cy="255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lum bright="12000" contrast="32000"/>
          </a:blip>
          <a:srcRect l="2502" t="4657" r="6254" b="3881"/>
          <a:stretch>
            <a:fillRect/>
          </a:stretch>
        </p:blipFill>
        <p:spPr bwMode="auto">
          <a:xfrm>
            <a:off x="5772151" y="1714500"/>
            <a:ext cx="1910441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ight Arrow 6"/>
          <p:cNvSpPr/>
          <p:nvPr/>
        </p:nvSpPr>
        <p:spPr>
          <a:xfrm>
            <a:off x="1657350" y="2457450"/>
            <a:ext cx="1143000" cy="800100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Right Arrow 7"/>
          <p:cNvSpPr/>
          <p:nvPr/>
        </p:nvSpPr>
        <p:spPr>
          <a:xfrm rot="10800000">
            <a:off x="7086600" y="2514600"/>
            <a:ext cx="742950" cy="514350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28900" y="4572000"/>
            <a:ext cx="2114550" cy="51435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vert="horz" lIns="0" tIns="0" rIns="13716" bIns="0" anchor="b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9 days old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657850" y="4686300"/>
            <a:ext cx="2114550" cy="51435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vert="horz" lIns="0" tIns="0" rIns="13716" bIns="0" anchor="b">
            <a:normAutofit fontScale="825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9 years old</a:t>
            </a:r>
          </a:p>
        </p:txBody>
      </p:sp>
    </p:spTree>
    <p:extLst>
      <p:ext uri="{BB962C8B-B14F-4D97-AF65-F5344CB8AC3E}">
        <p14:creationId xmlns:p14="http://schemas.microsoft.com/office/powerpoint/2010/main" val="331664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295400"/>
            <a:ext cx="8534400" cy="1905000"/>
          </a:xfrm>
        </p:spPr>
        <p:txBody>
          <a:bodyPr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82550" h="38100" prst="coolSlant"/>
              <a:contourClr>
                <a:schemeClr val="tx2"/>
              </a:contourClr>
            </a:sp3d>
          </a:bodyPr>
          <a:lstStyle/>
          <a:p>
            <a:pPr marL="274320" algn="ctr"/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br>
              <a:rPr lang="en-US" sz="6000" dirty="0"/>
            </a:br>
            <a:r>
              <a:rPr lang="en-US" sz="5400" dirty="0">
                <a:solidFill>
                  <a:schemeClr val="tx1"/>
                </a:solidFill>
              </a:rPr>
              <a:t>State of Wisconsin vs. Mr. Travis Petersen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800" dirty="0"/>
              <a:t>  </a:t>
            </a:r>
            <a:br>
              <a:rPr lang="en-US" sz="5400" dirty="0"/>
            </a:br>
            <a:endParaRPr lang="en-US" sz="5400" dirty="0">
              <a:ln w="635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8546" name="Picture 2" descr="C:\Users\pc\Documents\01Forensic\Forensic Case Wisconsin\Wausau Homicide Case 021.JPG"/>
          <p:cNvPicPr>
            <a:picLocks noChangeAspect="1" noChangeArrowheads="1"/>
          </p:cNvPicPr>
          <p:nvPr/>
        </p:nvPicPr>
        <p:blipFill>
          <a:blip r:embed="rId2" cstate="print">
            <a:lum bright="14000" contrast="21000"/>
          </a:blip>
          <a:srcRect l="12248" t="806" r="15877" b="1613"/>
          <a:stretch>
            <a:fillRect/>
          </a:stretch>
        </p:blipFill>
        <p:spPr bwMode="auto">
          <a:xfrm rot="5400000">
            <a:off x="4761390" y="2934810"/>
            <a:ext cx="4201460" cy="3208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990600" y="3048000"/>
            <a:ext cx="38862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ea typeface="+mj-ea"/>
                <a:cs typeface="+mj-cs"/>
              </a:rPr>
              <a:t>Footprint Evidence</a:t>
            </a:r>
          </a:p>
          <a:p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406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28165</TotalTime>
  <Words>194</Words>
  <Application>Microsoft Macintosh PowerPoint</Application>
  <PresentationFormat>On-screen Show (4:3)</PresentationFormat>
  <Paragraphs>40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Times New Roman</vt:lpstr>
      <vt:lpstr>Verdana</vt:lpstr>
      <vt:lpstr>Wingdings 2</vt:lpstr>
      <vt:lpstr>Flow</vt:lpstr>
      <vt:lpstr>       Principles of Pedal Evidence   </vt:lpstr>
      <vt:lpstr>Forensic Podiatry</vt:lpstr>
      <vt:lpstr>Forensic Podiatry  Case Areas   </vt:lpstr>
      <vt:lpstr>History (Brief)</vt:lpstr>
      <vt:lpstr>PowerPoint Presentation</vt:lpstr>
      <vt:lpstr>Foot Variation/Pathology </vt:lpstr>
      <vt:lpstr>Footprints Have Dermal Ridges </vt:lpstr>
      <vt:lpstr>Feet May Have Skin Creases </vt:lpstr>
      <vt:lpstr>      State of Wisconsin vs. Mr. Travis Petersen    </vt:lpstr>
      <vt:lpstr>PowerPoint Presentation</vt:lpstr>
    </vt:vector>
  </TitlesOfParts>
  <Company>Friendly Foot 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Nirenberg</dc:creator>
  <cp:lastModifiedBy>Ansert, Elizabeth</cp:lastModifiedBy>
  <cp:revision>506</cp:revision>
  <dcterms:created xsi:type="dcterms:W3CDTF">2010-04-30T13:44:42Z</dcterms:created>
  <dcterms:modified xsi:type="dcterms:W3CDTF">2019-09-30T00:50:55Z</dcterms:modified>
</cp:coreProperties>
</file>